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8.jpeg" ContentType="image/jpe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9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</a:t>
            </a:r>
            <a:r>
              <a:rPr b="0" lang="en-IN" sz="4400" spc="-1" strike="noStrike">
                <a:latin typeface="Arial"/>
              </a:rPr>
              <a:t>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6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63890" r="0" b="-868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8783280" y="770760"/>
            <a:ext cx="9144000" cy="7508520"/>
          </a:xfrm>
          <a:custGeom>
            <a:avLst/>
            <a:gdLst/>
            <a:ah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125280" y="5692680"/>
            <a:ext cx="4728240" cy="4046040"/>
          </a:xfrm>
          <a:custGeom>
            <a:avLst/>
            <a:gdLst/>
            <a:ah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"/>
          <p:cNvSpPr/>
          <p:nvPr/>
        </p:nvSpPr>
        <p:spPr>
          <a:xfrm>
            <a:off x="504000" y="2160000"/>
            <a:ext cx="10859400" cy="228996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030" spc="-1" strike="noStrike">
                <a:solidFill>
                  <a:srgbClr val="ffffff"/>
                </a:solidFill>
                <a:latin typeface="Calibri"/>
                <a:ea typeface="DejaVu Sans"/>
              </a:rPr>
              <a:t>ChatGPT</a:t>
            </a:r>
            <a:endParaRPr b="0" lang="en-IN" sz="15030" spc="-1" strike="noStrike">
              <a:latin typeface="Arial"/>
            </a:endParaRPr>
          </a:p>
        </p:txBody>
      </p:sp>
      <p:sp>
        <p:nvSpPr>
          <p:cNvPr id="42" name="CustomShape 5"/>
          <p:cNvSpPr/>
          <p:nvPr/>
        </p:nvSpPr>
        <p:spPr>
          <a:xfrm flipH="1">
            <a:off x="11447280" y="548280"/>
            <a:ext cx="6839280" cy="9531000"/>
          </a:xfrm>
          <a:custGeom>
            <a:avLst/>
            <a:gdLst/>
            <a:ah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6"/>
          <p:cNvSpPr/>
          <p:nvPr/>
        </p:nvSpPr>
        <p:spPr>
          <a:xfrm>
            <a:off x="7488000" y="6625800"/>
            <a:ext cx="5543640" cy="25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Arial"/>
              </a:rPr>
              <a:t>By: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Arial"/>
              </a:rPr>
              <a:t>K.Lakshmi 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Arial"/>
              </a:rPr>
              <a:t>K.Parash Kumari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Arial"/>
              </a:rPr>
              <a:t>A.Manasa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1069"/>
            </a:gs>
            <a:gs pos="100000">
              <a:srgbClr val="131fa8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 rot="8619000">
            <a:off x="-422280" y="-672120"/>
            <a:ext cx="8982000" cy="4147200"/>
          </a:xfrm>
          <a:custGeom>
            <a:avLst/>
            <a:gdLst/>
            <a:ah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0" y="0"/>
            <a:ext cx="18286920" cy="10287000"/>
          </a:xfrm>
          <a:custGeom>
            <a:avLst/>
            <a:gdLst/>
            <a:ah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-2680189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4608720" y="3528000"/>
            <a:ext cx="7127280" cy="22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457200" indent="-506880" algn="ctr">
              <a:lnSpc>
                <a:spcPct val="72000"/>
              </a:lnSpc>
              <a:buClr>
                <a:srgbClr val="6866e1"/>
              </a:buClr>
              <a:buFont typeface="Arial"/>
              <a:buChar char="●"/>
            </a:pPr>
            <a:r>
              <a:rPr b="0" lang="en-US" sz="10560" spc="-1" strike="noStrike">
                <a:solidFill>
                  <a:srgbClr val="6866e1"/>
                </a:solidFill>
                <a:latin typeface="Arial"/>
                <a:ea typeface="Arial"/>
              </a:rPr>
              <a:t>AN</a:t>
            </a:r>
            <a:r>
              <a:rPr b="0" lang="en-US" sz="10560" spc="-1" strike="noStrike">
                <a:solidFill>
                  <a:srgbClr val="6866e1"/>
                </a:solidFill>
                <a:latin typeface="Arial"/>
                <a:ea typeface="Arial"/>
              </a:rPr>
              <a:t>Y</a:t>
            </a:r>
            <a:r>
              <a:rPr b="0" lang="en-US" sz="8000" spc="-1" strike="noStrike">
                <a:solidFill>
                  <a:srgbClr val="6866e1"/>
                </a:solidFill>
                <a:latin typeface="Arial"/>
                <a:ea typeface="Arial"/>
              </a:rPr>
              <a:t> </a:t>
            </a:r>
            <a:r>
              <a:rPr b="0" lang="en-US" sz="10240" spc="-1" strike="noStrike">
                <a:solidFill>
                  <a:srgbClr val="6866e1"/>
                </a:solidFill>
                <a:latin typeface="Arial"/>
                <a:ea typeface="Arial"/>
              </a:rPr>
              <a:t>QU</a:t>
            </a:r>
            <a:r>
              <a:rPr b="0" lang="en-US" sz="10240" spc="-1" strike="noStrike">
                <a:solidFill>
                  <a:srgbClr val="6866e1"/>
                </a:solidFill>
                <a:latin typeface="Arial"/>
                <a:ea typeface="Arial"/>
              </a:rPr>
              <a:t>ERI</a:t>
            </a:r>
            <a:r>
              <a:rPr b="0" lang="en-US" sz="10240" spc="-1" strike="noStrike">
                <a:solidFill>
                  <a:srgbClr val="6866e1"/>
                </a:solidFill>
                <a:latin typeface="Arial"/>
                <a:ea typeface="Arial"/>
              </a:rPr>
              <a:t>ES</a:t>
            </a:r>
            <a:r>
              <a:rPr b="0" lang="en-US" sz="8000" spc="-1" strike="noStrike">
                <a:solidFill>
                  <a:srgbClr val="6866e1"/>
                </a:solidFill>
                <a:latin typeface="Arial"/>
                <a:ea typeface="Arial"/>
              </a:rPr>
              <a:t>?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0" y="4092840"/>
            <a:ext cx="18286920" cy="6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44eea"/>
            </a:gs>
            <a:gs pos="100000">
              <a:srgbClr val="041069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982160" y="2129760"/>
            <a:ext cx="8006040" cy="7488000"/>
          </a:xfrm>
          <a:custGeom>
            <a:avLst/>
            <a:gdLst/>
            <a:ah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1492560" y="2572920"/>
            <a:ext cx="10008000" cy="6294600"/>
          </a:xfrm>
          <a:custGeom>
            <a:avLst/>
            <a:gdLst/>
            <a:ah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9144000" y="1550520"/>
            <a:ext cx="8000640" cy="8070840"/>
          </a:xfrm>
          <a:custGeom>
            <a:avLst/>
            <a:gdLst/>
            <a:ah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648000" y="4166280"/>
            <a:ext cx="13977000" cy="193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500" spc="-1" strike="noStrike">
                <a:solidFill>
                  <a:srgbClr val="f3f3f3"/>
                </a:solidFill>
                <a:latin typeface="Spectral"/>
                <a:ea typeface="Spectral"/>
              </a:rPr>
              <a:t>THANK YOU </a:t>
            </a:r>
            <a:endParaRPr b="0" lang="en-IN" sz="1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1069"/>
            </a:gs>
            <a:gs pos="100000">
              <a:srgbClr val="131fa8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4000" y="216000"/>
            <a:ext cx="4823280" cy="2943720"/>
          </a:xfrm>
          <a:custGeom>
            <a:avLst/>
            <a:gdLst/>
            <a:ah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17259480" y="1028880"/>
            <a:ext cx="360" cy="578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" name="Group 3"/>
          <p:cNvGrpSpPr/>
          <p:nvPr/>
        </p:nvGrpSpPr>
        <p:grpSpPr>
          <a:xfrm>
            <a:off x="2520000" y="3888000"/>
            <a:ext cx="9877320" cy="5005080"/>
            <a:chOff x="2520000" y="3888000"/>
            <a:chExt cx="9877320" cy="5005080"/>
          </a:xfrm>
        </p:grpSpPr>
        <p:sp>
          <p:nvSpPr>
            <p:cNvPr id="47" name="CustomShape 4"/>
            <p:cNvSpPr/>
            <p:nvPr/>
          </p:nvSpPr>
          <p:spPr>
            <a:xfrm>
              <a:off x="2538720" y="3888000"/>
              <a:ext cx="360" cy="500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5"/>
            <p:cNvSpPr/>
            <p:nvPr/>
          </p:nvSpPr>
          <p:spPr>
            <a:xfrm>
              <a:off x="2520000" y="8875080"/>
              <a:ext cx="9877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" name="CustomShape 6"/>
          <p:cNvSpPr/>
          <p:nvPr/>
        </p:nvSpPr>
        <p:spPr>
          <a:xfrm>
            <a:off x="5400000" y="1215360"/>
            <a:ext cx="84232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71000"/>
              </a:lnSpc>
              <a:tabLst>
                <a:tab algn="l" pos="0"/>
              </a:tabLst>
            </a:pPr>
            <a:r>
              <a:rPr b="1" i="1" lang="en-US" sz="5400" spc="-1" strike="noStrike">
                <a:solidFill>
                  <a:srgbClr val="999999"/>
                </a:solidFill>
                <a:latin typeface="Spectral"/>
                <a:ea typeface="Spectral"/>
              </a:rPr>
              <a:t>TABLE OF CONTENTS: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2736000" y="3816000"/>
            <a:ext cx="11591280" cy="46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Poppins Light"/>
                <a:ea typeface="Poppins Light"/>
              </a:rPr>
              <a:t>Introduction</a:t>
            </a:r>
            <a:endParaRPr b="0" lang="en-IN" sz="306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Poppins Light"/>
                <a:ea typeface="Poppins Light"/>
              </a:rPr>
              <a:t>Understanding ChatGPT&amp;How it Works</a:t>
            </a:r>
            <a:endParaRPr b="0" lang="en-IN" sz="306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Language Understanding&amp; Lan</a:t>
            </a:r>
            <a:r>
              <a:rPr b="0" lang="en-US" sz="28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guage </a:t>
            </a:r>
            <a:r>
              <a:rPr b="0" lang="en-US" sz="32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Generation</a:t>
            </a:r>
            <a:endParaRPr b="0" lang="en-IN" sz="320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Applications of ChatGPT</a:t>
            </a:r>
            <a:endParaRPr b="0" lang="en-IN" sz="320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Poppins Light"/>
                <a:ea typeface="Poppins Light"/>
              </a:rPr>
              <a:t>Benefits of using ChatGPT</a:t>
            </a:r>
            <a:endParaRPr b="0" lang="en-IN" sz="306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Poppins Light"/>
                <a:ea typeface="Poppins Light"/>
              </a:rPr>
              <a:t>Challenges &amp; Limitations</a:t>
            </a:r>
            <a:endParaRPr b="0" lang="en-IN" sz="3060" spc="-1" strike="noStrike">
              <a:latin typeface="Arial"/>
            </a:endParaRPr>
          </a:p>
          <a:p>
            <a:pPr lvl="1" marL="660960" indent="-329400">
              <a:lnSpc>
                <a:spcPct val="14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Poppins Light"/>
                <a:ea typeface="Poppins Light"/>
              </a:rPr>
              <a:t>Conclusion</a:t>
            </a:r>
            <a:endParaRPr b="0" lang="en-IN" sz="3060" spc="-1" strike="noStrike">
              <a:latin typeface="Arial"/>
            </a:endParaRPr>
          </a:p>
        </p:txBody>
      </p:sp>
      <p:sp>
        <p:nvSpPr>
          <p:cNvPr id="51" name="CustomShape 8"/>
          <p:cNvSpPr/>
          <p:nvPr/>
        </p:nvSpPr>
        <p:spPr>
          <a:xfrm>
            <a:off x="11831400" y="3888000"/>
            <a:ext cx="4439880" cy="52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01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02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03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04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05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06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3060" spc="-1" strike="noStrike">
                <a:solidFill>
                  <a:srgbClr val="ffffff"/>
                </a:solidFill>
                <a:latin typeface="Poppins"/>
                <a:ea typeface="Poppins"/>
              </a:rPr>
              <a:t>07</a:t>
            </a:r>
            <a:endParaRPr b="0" lang="en-IN" sz="3060" spc="-1" strike="noStrike">
              <a:latin typeface="Arial"/>
            </a:endParaRPr>
          </a:p>
          <a:p>
            <a:pPr algn="r">
              <a:lnSpc>
                <a:spcPct val="140000"/>
              </a:lnSpc>
              <a:tabLst>
                <a:tab algn="l" pos="0"/>
              </a:tabLst>
            </a:pPr>
            <a:endParaRPr b="0" lang="en-IN" sz="30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31fa8"/>
            </a:gs>
            <a:gs pos="100000">
              <a:srgbClr val="9b60eb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8707680" y="1221840"/>
            <a:ext cx="8550360" cy="6895080"/>
          </a:xfrm>
          <a:custGeom>
            <a:avLst/>
            <a:gdLst/>
            <a:ah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/>
          <p:cNvSpPr/>
          <p:nvPr/>
        </p:nvSpPr>
        <p:spPr>
          <a:xfrm>
            <a:off x="792000" y="878760"/>
            <a:ext cx="8466120" cy="12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0151"/>
              </a:lnSpc>
              <a:tabLst>
                <a:tab algn="l" pos="0"/>
              </a:tabLst>
            </a:pPr>
            <a:r>
              <a:rPr b="1" lang="en-US" sz="8800" spc="-1" strike="noStrike">
                <a:solidFill>
                  <a:srgbClr val="6866e1"/>
                </a:solidFill>
                <a:latin typeface="Computer Says No"/>
                <a:ea typeface="DejaVu Sans"/>
              </a:rPr>
              <a:t>Introduction:</a:t>
            </a:r>
            <a:endParaRPr b="0" lang="en-IN" sz="88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864000" y="3528000"/>
            <a:ext cx="15191280" cy="29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An AI-powered conversational agent developed by OpenAI.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Utilizes state-of-the-art deep learning models.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Designed to understand and generate human-like text 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Has various applications.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5" name="Line 4"/>
          <p:cNvSpPr/>
          <p:nvPr/>
        </p:nvSpPr>
        <p:spPr>
          <a:xfrm flipV="1">
            <a:off x="1728000" y="8640000"/>
            <a:ext cx="12816000" cy="7200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"/>
          <p:cNvSpPr/>
          <p:nvPr/>
        </p:nvSpPr>
        <p:spPr>
          <a:xfrm>
            <a:off x="1578600" y="7185240"/>
            <a:ext cx="1100412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844eea"/>
            </a:gs>
            <a:gs pos="100000">
              <a:srgbClr val="041069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144000" y="2664000"/>
            <a:ext cx="6555240" cy="5090400"/>
          </a:xfrm>
          <a:custGeom>
            <a:avLst/>
            <a:gdLst/>
            <a:ah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"/>
          <p:cNvSpPr/>
          <p:nvPr/>
        </p:nvSpPr>
        <p:spPr>
          <a:xfrm>
            <a:off x="3204720" y="830880"/>
            <a:ext cx="1148256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Understanding ChatGPT&amp;How it Works: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6840000" y="2580840"/>
            <a:ext cx="10439280" cy="38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280">
              <a:lnSpc>
                <a:spcPct val="162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Operates by processing input text through layers of neural networks 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62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GPT-3.5, is capable of  NLU and NLG.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62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Learns from vast amounts of text data 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b60eb"/>
            </a:gs>
            <a:gs pos="100000">
              <a:srgbClr val="131fa8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294120" y="3024000"/>
            <a:ext cx="6041160" cy="5831280"/>
            <a:chOff x="294120" y="3024000"/>
            <a:chExt cx="6041160" cy="5831280"/>
          </a:xfrm>
        </p:grpSpPr>
        <p:sp>
          <p:nvSpPr>
            <p:cNvPr id="61" name="CustomShape 2"/>
            <p:cNvSpPr/>
            <p:nvPr/>
          </p:nvSpPr>
          <p:spPr>
            <a:xfrm>
              <a:off x="294120" y="3024000"/>
              <a:ext cx="6041160" cy="5831280"/>
            </a:xfrm>
            <a:custGeom>
              <a:avLst/>
              <a:gdLst/>
              <a:ah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 rotWithShape="0">
              <a:blip r:embed="rId1"/>
              <a:stretch>
                <a:fillRect l="-143049" t="0" r="-143049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CustomShape 3"/>
          <p:cNvSpPr/>
          <p:nvPr/>
        </p:nvSpPr>
        <p:spPr>
          <a:xfrm>
            <a:off x="864000" y="1192680"/>
            <a:ext cx="176392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Language Understanding&amp; Lan</a:t>
            </a:r>
            <a:r>
              <a:rPr b="0" lang="en-US" sz="4800" spc="-1" strike="noStrike">
                <a:solidFill>
                  <a:srgbClr val="ffffff"/>
                </a:solidFill>
                <a:latin typeface="Computer Says No"/>
                <a:ea typeface="Noto Sans CJK SC"/>
              </a:rPr>
              <a:t>guage Generation: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6447600" y="2880000"/>
            <a:ext cx="11479680" cy="58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Demonstrates a high level of language understanding.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Discern the meaning behind user queries.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Can handle various languages and dialects.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Versatile for global applications.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Express ideas creatively and  mimics human conversation.</a:t>
            </a:r>
            <a:endParaRPr b="0" lang="en-IN" sz="32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Poppins Light"/>
                <a:ea typeface="DejaVu Sans"/>
              </a:rPr>
              <a:t>Produces  diverse range of content 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63897" r="0" b="-868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2"/>
          <p:cNvSpPr/>
          <p:nvPr/>
        </p:nvSpPr>
        <p:spPr>
          <a:xfrm>
            <a:off x="1224000" y="1717200"/>
            <a:ext cx="1569528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8650" spc="-1" strike="noStrike">
                <a:solidFill>
                  <a:srgbClr val="6866e1"/>
                </a:solidFill>
                <a:latin typeface="Computer Says No"/>
                <a:ea typeface="DejaVu Sans"/>
              </a:rPr>
              <a:t>Applications</a:t>
            </a:r>
            <a:endParaRPr b="0" lang="en-IN" sz="8650" spc="-1" strike="noStrike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259812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4"/>
          <p:cNvSpPr/>
          <p:nvPr/>
        </p:nvSpPr>
        <p:spPr>
          <a:xfrm>
            <a:off x="6378480" y="346464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5"/>
          <p:cNvSpPr/>
          <p:nvPr/>
        </p:nvSpPr>
        <p:spPr>
          <a:xfrm>
            <a:off x="1015704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6"/>
          <p:cNvSpPr/>
          <p:nvPr/>
        </p:nvSpPr>
        <p:spPr>
          <a:xfrm>
            <a:off x="1394928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7"/>
          <p:cNvSpPr/>
          <p:nvPr/>
        </p:nvSpPr>
        <p:spPr>
          <a:xfrm>
            <a:off x="3002040" y="426060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1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71" name="CustomShape 8"/>
          <p:cNvSpPr/>
          <p:nvPr/>
        </p:nvSpPr>
        <p:spPr>
          <a:xfrm>
            <a:off x="6783480" y="419580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2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72" name="CustomShape 9"/>
          <p:cNvSpPr/>
          <p:nvPr/>
        </p:nvSpPr>
        <p:spPr>
          <a:xfrm>
            <a:off x="10560960" y="426276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3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73" name="CustomShape 10"/>
          <p:cNvSpPr/>
          <p:nvPr/>
        </p:nvSpPr>
        <p:spPr>
          <a:xfrm>
            <a:off x="14349240" y="426276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4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74" name="CustomShape 11"/>
          <p:cNvSpPr/>
          <p:nvPr/>
        </p:nvSpPr>
        <p:spPr>
          <a:xfrm>
            <a:off x="13432320" y="5959440"/>
            <a:ext cx="31204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Language translation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5" name="Line 12"/>
          <p:cNvSpPr/>
          <p:nvPr/>
        </p:nvSpPr>
        <p:spPr>
          <a:xfrm>
            <a:off x="12270240" y="461232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3"/>
          <p:cNvSpPr/>
          <p:nvPr/>
        </p:nvSpPr>
        <p:spPr>
          <a:xfrm>
            <a:off x="9653040" y="5959440"/>
            <a:ext cx="31204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Education and tutoring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7" name="CustomShape 14"/>
          <p:cNvSpPr/>
          <p:nvPr/>
        </p:nvSpPr>
        <p:spPr>
          <a:xfrm>
            <a:off x="5894280" y="5959440"/>
            <a:ext cx="312048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Content creation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8" name="Line 15"/>
          <p:cNvSpPr/>
          <p:nvPr/>
        </p:nvSpPr>
        <p:spPr>
          <a:xfrm>
            <a:off x="8454240" y="461232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Line 16"/>
          <p:cNvSpPr/>
          <p:nvPr/>
        </p:nvSpPr>
        <p:spPr>
          <a:xfrm>
            <a:off x="4675320" y="454500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7"/>
          <p:cNvSpPr/>
          <p:nvPr/>
        </p:nvSpPr>
        <p:spPr>
          <a:xfrm>
            <a:off x="2095560" y="5959440"/>
            <a:ext cx="31204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Customer support,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Personal Assistance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63897" r="0" b="-868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2934360" y="1535400"/>
            <a:ext cx="3496680" cy="3496680"/>
          </a:xfrm>
          <a:custGeom>
            <a:avLst/>
            <a:gdLst/>
            <a:ah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4817880" y="3447360"/>
            <a:ext cx="3496680" cy="3496680"/>
          </a:xfrm>
          <a:custGeom>
            <a:avLst/>
            <a:gdLst/>
            <a:ah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2931120" y="5253480"/>
            <a:ext cx="3496680" cy="3496680"/>
          </a:xfrm>
          <a:custGeom>
            <a:avLst/>
            <a:gdLst/>
            <a:ah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1028880" y="3447360"/>
            <a:ext cx="3496680" cy="3496680"/>
          </a:xfrm>
          <a:custGeom>
            <a:avLst/>
            <a:gdLst/>
            <a:ah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5544000" y="1017360"/>
            <a:ext cx="12383280" cy="5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459"/>
              </a:lnSpc>
              <a:tabLst>
                <a:tab algn="l" pos="0"/>
              </a:tabLst>
            </a:pPr>
            <a:r>
              <a:rPr b="0" lang="en-US" sz="6190" spc="-1" strike="noStrike">
                <a:solidFill>
                  <a:srgbClr val="6866e1"/>
                </a:solidFill>
                <a:latin typeface="Computer Says No"/>
                <a:ea typeface="DejaVu Sans"/>
              </a:rPr>
              <a:t>BENEFITS OF USING CHATGPT:</a:t>
            </a:r>
            <a:endParaRPr b="0" lang="en-IN" sz="6190" spc="-1" strike="noStrike"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 rot="22800">
            <a:off x="8555040" y="2907360"/>
            <a:ext cx="8280000" cy="38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Utilizing ChatGPT offers several advantages:</a:t>
            </a:r>
            <a:endParaRPr b="0" lang="en-IN" sz="2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Time-saving</a:t>
            </a:r>
            <a:endParaRPr b="0" lang="en-IN" sz="2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Scalability</a:t>
            </a:r>
            <a:endParaRPr b="0" lang="en-IN" sz="2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Consistency</a:t>
            </a:r>
            <a:endParaRPr b="0" lang="en-IN" sz="2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24/7 availability</a:t>
            </a:r>
            <a:endParaRPr b="0" lang="en-IN" sz="28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DejaVu Sans"/>
              </a:rPr>
              <a:t>Language versatility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8" name="CustomShape 8"/>
          <p:cNvSpPr/>
          <p:nvPr/>
        </p:nvSpPr>
        <p:spPr>
          <a:xfrm>
            <a:off x="4051800" y="2737080"/>
            <a:ext cx="1255680" cy="1255680"/>
          </a:xfrm>
          <a:custGeom>
            <a:avLst/>
            <a:gdLst/>
            <a:ah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9"/>
          <p:cNvSpPr/>
          <p:nvPr/>
        </p:nvSpPr>
        <p:spPr>
          <a:xfrm>
            <a:off x="5903280" y="4537080"/>
            <a:ext cx="1325880" cy="1255680"/>
          </a:xfrm>
          <a:custGeom>
            <a:avLst/>
            <a:gdLst/>
            <a:ah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0"/>
          <p:cNvSpPr/>
          <p:nvPr/>
        </p:nvSpPr>
        <p:spPr>
          <a:xfrm>
            <a:off x="2141280" y="4537080"/>
            <a:ext cx="1271880" cy="1317600"/>
          </a:xfrm>
          <a:custGeom>
            <a:avLst/>
            <a:gdLst/>
            <a:ah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1"/>
          <p:cNvSpPr/>
          <p:nvPr/>
        </p:nvSpPr>
        <p:spPr>
          <a:xfrm>
            <a:off x="4042440" y="6368400"/>
            <a:ext cx="1550160" cy="1203120"/>
          </a:xfrm>
          <a:custGeom>
            <a:avLst/>
            <a:gdLst/>
            <a:ah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-63897" r="0" b="-868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1224000" y="1717200"/>
            <a:ext cx="1569528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8650" spc="-1" strike="noStrike">
                <a:solidFill>
                  <a:srgbClr val="6866e1"/>
                </a:solidFill>
                <a:latin typeface="Computer Says No"/>
                <a:ea typeface="DejaVu Sans"/>
              </a:rPr>
              <a:t>Challenges &amp; Limitations</a:t>
            </a:r>
            <a:endParaRPr b="0" lang="en-IN" sz="865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259812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4"/>
          <p:cNvSpPr/>
          <p:nvPr/>
        </p:nvSpPr>
        <p:spPr>
          <a:xfrm>
            <a:off x="6378480" y="346464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5"/>
          <p:cNvSpPr/>
          <p:nvPr/>
        </p:nvSpPr>
        <p:spPr>
          <a:xfrm>
            <a:off x="1015704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6"/>
          <p:cNvSpPr/>
          <p:nvPr/>
        </p:nvSpPr>
        <p:spPr>
          <a:xfrm>
            <a:off x="13949280" y="3531960"/>
            <a:ext cx="2112120" cy="2112120"/>
          </a:xfrm>
          <a:custGeom>
            <a:avLst/>
            <a:gdLst/>
            <a:ah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7"/>
          <p:cNvSpPr/>
          <p:nvPr/>
        </p:nvSpPr>
        <p:spPr>
          <a:xfrm>
            <a:off x="3002040" y="426060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1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6783480" y="419580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2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10560960" y="426276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3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14349240" y="4262760"/>
            <a:ext cx="130464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693"/>
              </a:lnSpc>
              <a:tabLst>
                <a:tab algn="l" pos="0"/>
              </a:tabLst>
            </a:pPr>
            <a:r>
              <a:rPr b="0" lang="en-US" sz="10690" spc="-1" strike="noStrike">
                <a:solidFill>
                  <a:srgbClr val="40b8f5"/>
                </a:solidFill>
                <a:latin typeface="Computer Says No"/>
                <a:ea typeface="DejaVu Sans"/>
              </a:rPr>
              <a:t>4</a:t>
            </a:r>
            <a:endParaRPr b="0" lang="en-IN" sz="10690" spc="-1" strike="noStrike"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13432320" y="5959440"/>
            <a:ext cx="3120480" cy="152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Handling sensitive information security and maintaining user privacy.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" name="Line 12"/>
          <p:cNvSpPr/>
          <p:nvPr/>
        </p:nvSpPr>
        <p:spPr>
          <a:xfrm>
            <a:off x="12270240" y="461232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3"/>
          <p:cNvSpPr/>
          <p:nvPr/>
        </p:nvSpPr>
        <p:spPr>
          <a:xfrm>
            <a:off x="9653040" y="5959440"/>
            <a:ext cx="312048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Context understanding limitations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5" name="CustomShape 14"/>
          <p:cNvSpPr/>
          <p:nvPr/>
        </p:nvSpPr>
        <p:spPr>
          <a:xfrm>
            <a:off x="5894280" y="5959440"/>
            <a:ext cx="31204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Bias and fairness issues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6" name="Line 15"/>
          <p:cNvSpPr/>
          <p:nvPr/>
        </p:nvSpPr>
        <p:spPr>
          <a:xfrm>
            <a:off x="8454240" y="461232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16"/>
          <p:cNvSpPr/>
          <p:nvPr/>
        </p:nvSpPr>
        <p:spPr>
          <a:xfrm>
            <a:off x="4675320" y="4545000"/>
            <a:ext cx="1702800" cy="0"/>
          </a:xfrm>
          <a:prstGeom prst="line">
            <a:avLst/>
          </a:prstGeom>
          <a:ln cap="rnd" w="47520">
            <a:solidFill>
              <a:srgbClr val="5ce5f8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7"/>
          <p:cNvSpPr/>
          <p:nvPr/>
        </p:nvSpPr>
        <p:spPr>
          <a:xfrm>
            <a:off x="2095560" y="5959440"/>
            <a:ext cx="312048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DejaVu Sans"/>
              </a:rPr>
              <a:t>Ethical concerns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1069"/>
            </a:gs>
            <a:gs pos="100000">
              <a:srgbClr val="131fa8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rot="8619000">
            <a:off x="-422280" y="-672120"/>
            <a:ext cx="8982000" cy="4147200"/>
          </a:xfrm>
          <a:custGeom>
            <a:avLst/>
            <a:gdLst/>
            <a:ah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692000" y="1213920"/>
            <a:ext cx="14683680" cy="7858440"/>
          </a:xfrm>
          <a:custGeom>
            <a:avLst/>
            <a:gdLst/>
            <a:ah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-2680189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4608000" y="2327400"/>
            <a:ext cx="7271280" cy="78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457200" indent="-506880" algn="ctr">
              <a:lnSpc>
                <a:spcPct val="72000"/>
              </a:lnSpc>
              <a:buClr>
                <a:srgbClr val="6866e1"/>
              </a:buClr>
              <a:buFont typeface="Arial"/>
              <a:buChar char="●"/>
            </a:pPr>
            <a:r>
              <a:rPr b="0" lang="en-US" sz="7200" spc="-1" strike="noStrike">
                <a:solidFill>
                  <a:srgbClr val="6866e1"/>
                </a:solidFill>
                <a:latin typeface="Arial"/>
                <a:ea typeface="Arial"/>
              </a:rPr>
              <a:t>Conclusion: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240000" y="4137480"/>
            <a:ext cx="11764800" cy="276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16000" indent="-216000">
              <a:lnSpc>
                <a:spcPct val="162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Conversational AI at its finest.</a:t>
            </a:r>
            <a:endParaRPr b="0" lang="en-IN" sz="2800" spc="-1" strike="noStrike">
              <a:latin typeface="Arial"/>
            </a:endParaRPr>
          </a:p>
          <a:p>
            <a:pPr marL="216000" indent="-216000">
              <a:lnSpc>
                <a:spcPct val="162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Offers a wide range of applications and benefits.</a:t>
            </a:r>
            <a:endParaRPr b="0" lang="en-IN" sz="2800" spc="-1" strike="noStrike">
              <a:latin typeface="Arial"/>
            </a:endParaRPr>
          </a:p>
          <a:p>
            <a:pPr marL="216000" indent="-216000">
              <a:lnSpc>
                <a:spcPct val="162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Bridges the gap between humans and machines.</a:t>
            </a:r>
            <a:endParaRPr b="0" lang="en-IN" sz="2800" spc="-1" strike="noStrike">
              <a:latin typeface="Arial"/>
            </a:endParaRPr>
          </a:p>
          <a:p>
            <a:pPr marL="216000" indent="-216000">
              <a:lnSpc>
                <a:spcPct val="162000"/>
              </a:lnSpc>
              <a:buClr>
                <a:srgbClr val="ffffff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Revolutionizes how we interact with technology and each other.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2088000" y="2304000"/>
            <a:ext cx="1885320" cy="1554480"/>
          </a:xfrm>
          <a:custGeom>
            <a:avLst/>
            <a:gdLst/>
            <a:ah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6"/>
          <p:cNvSpPr/>
          <p:nvPr/>
        </p:nvSpPr>
        <p:spPr>
          <a:xfrm>
            <a:off x="0" y="4092840"/>
            <a:ext cx="18286920" cy="6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2024-02-13T16:28:21Z</dcterms:modified>
  <cp:revision>4</cp:revision>
  <dc:subject/>
  <dc:title/>
</cp:coreProperties>
</file>